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6" r:id="rId2"/>
    <p:sldId id="360" r:id="rId3"/>
    <p:sldId id="359" r:id="rId4"/>
    <p:sldId id="353" r:id="rId5"/>
    <p:sldId id="363" r:id="rId6"/>
    <p:sldId id="365" r:id="rId7"/>
    <p:sldId id="368" r:id="rId8"/>
    <p:sldId id="369" r:id="rId9"/>
    <p:sldId id="364" r:id="rId10"/>
    <p:sldId id="370" r:id="rId11"/>
    <p:sldId id="371" r:id="rId12"/>
    <p:sldId id="297" r:id="rId13"/>
    <p:sldId id="367" r:id="rId14"/>
    <p:sldId id="328" r:id="rId15"/>
    <p:sldId id="307" r:id="rId16"/>
  </p:sldIdLst>
  <p:sldSz cx="12192000" cy="6858000"/>
  <p:notesSz cx="6858000" cy="9144000"/>
  <p:embeddedFontLst>
    <p:embeddedFont>
      <p:font typeface="Agency FB" panose="020B0503020202020204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1D3C72"/>
    <a:srgbClr val="FFFFFF"/>
    <a:srgbClr val="023876"/>
    <a:srgbClr val="003B75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1093" autoAdjust="0"/>
  </p:normalViewPr>
  <p:slideViewPr>
    <p:cSldViewPr snapToGrid="0">
      <p:cViewPr varScale="1">
        <p:scale>
          <a:sx n="63" d="100"/>
          <a:sy n="63" d="100"/>
        </p:scale>
        <p:origin x="608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58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334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4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88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69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98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4160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5944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29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4B12878-C0F1-8565-D5D1-846EB6B68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1" y="-126250"/>
            <a:ext cx="12574491" cy="7073150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D75DA-08A6-50B7-C811-D87CE8D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049" y="636662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fld id="{52E6BA44-7E16-455D-9E1C-D100C0DD5F0B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762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37 ½ # 4009, Chihuahua, México 31060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microsoft.com/office/2007/relationships/hdphoto" Target="../media/hdphoto2.wdp"/><Relationship Id="rId5" Type="http://schemas.openxmlformats.org/officeDocument/2006/relationships/image" Target="../media/image60.jpg"/><Relationship Id="rId10" Type="http://schemas.openxmlformats.org/officeDocument/2006/relationships/image" Target="../media/image11.png"/><Relationship Id="rId4" Type="http://schemas.openxmlformats.org/officeDocument/2006/relationships/image" Target="../media/image59.jp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5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50.png"/><Relationship Id="rId4" Type="http://schemas.openxmlformats.org/officeDocument/2006/relationships/image" Target="../media/image66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5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50.png"/><Relationship Id="rId4" Type="http://schemas.openxmlformats.org/officeDocument/2006/relationships/image" Target="../media/image66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microsoft.com/office/2007/relationships/hdphoto" Target="../media/hdphoto4.wdp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microsoft.com/office/2007/relationships/hdphoto" Target="../media/hdphoto9.wdp"/><Relationship Id="rId3" Type="http://schemas.openxmlformats.org/officeDocument/2006/relationships/image" Target="../media/image73.png"/><Relationship Id="rId7" Type="http://schemas.microsoft.com/office/2007/relationships/hdphoto" Target="../media/hdphoto6.wdp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openxmlformats.org/officeDocument/2006/relationships/image" Target="../media/image80.pn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microsoft.com/office/2007/relationships/hdphoto" Target="../media/hdphoto7.wdp"/><Relationship Id="rId1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sv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microsoft.com/office/2007/relationships/hdphoto" Target="../media/hdphoto3.wdp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svg"/><Relationship Id="rId5" Type="http://schemas.openxmlformats.org/officeDocument/2006/relationships/image" Target="../media/image36.jpe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microsoft.com/office/2007/relationships/hdphoto" Target="../media/hdphoto2.wdp"/><Relationship Id="rId4" Type="http://schemas.openxmlformats.org/officeDocument/2006/relationships/image" Target="../media/image35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openxmlformats.org/officeDocument/2006/relationships/image" Target="../media/image53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0.png"/><Relationship Id="rId5" Type="http://schemas.microsoft.com/office/2007/relationships/hdphoto" Target="../media/hdphoto2.wdp"/><Relationship Id="rId10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5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6E83D1B-01E0-4CC7-B453-501433D9C352}"/>
              </a:ext>
            </a:extLst>
          </p:cNvPr>
          <p:cNvGrpSpPr/>
          <p:nvPr/>
        </p:nvGrpSpPr>
        <p:grpSpPr>
          <a:xfrm>
            <a:off x="480724" y="2576860"/>
            <a:ext cx="6120101" cy="1704280"/>
            <a:chOff x="499774" y="1314450"/>
            <a:chExt cx="6120101" cy="1704280"/>
          </a:xfrm>
        </p:grpSpPr>
        <p:sp>
          <p:nvSpPr>
            <p:cNvPr id="4" name="Google Shape;58;p1">
              <a:extLst>
                <a:ext uri="{FF2B5EF4-FFF2-40B4-BE49-F238E27FC236}">
                  <a16:creationId xmlns:a16="http://schemas.microsoft.com/office/drawing/2014/main" id="{A1B6BE5B-7085-49C6-82BC-142CF1E36AFB}"/>
                </a:ext>
              </a:extLst>
            </p:cNvPr>
            <p:cNvSpPr txBox="1"/>
            <p:nvPr/>
          </p:nvSpPr>
          <p:spPr>
            <a:xfrm>
              <a:off x="499774" y="2495550"/>
              <a:ext cx="6120101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1" u="none" strike="noStrike" cap="none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“</a:t>
              </a:r>
              <a:r>
                <a:rPr lang="en-US" sz="2800" b="1" i="1" u="none" strike="noStrike" cap="none" spc="3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Avances</a:t>
              </a:r>
              <a:r>
                <a:rPr lang="en-US" sz="2800" b="1" i="1" u="none" strike="noStrike" cap="none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   Proyecto   FIRA”</a:t>
              </a:r>
              <a:endParaRPr sz="11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438040-4665-4559-9DF0-11482CC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36" r="8291" b="25248"/>
            <a:stretch/>
          </p:blipFill>
          <p:spPr>
            <a:xfrm>
              <a:off x="614074" y="1314450"/>
              <a:ext cx="6005801" cy="1352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6535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9F0D0FA6-7BD3-4292-8353-B7AC2F5F2EFB}"/>
              </a:ext>
            </a:extLst>
          </p:cNvPr>
          <p:cNvGrpSpPr/>
          <p:nvPr/>
        </p:nvGrpSpPr>
        <p:grpSpPr>
          <a:xfrm>
            <a:off x="3279228" y="834191"/>
            <a:ext cx="8238853" cy="5298044"/>
            <a:chOff x="3279228" y="834191"/>
            <a:chExt cx="8238853" cy="5298044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FB53288-F0AD-4219-8B26-7C3A34B2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253401">
              <a:off x="3279228" y="1308014"/>
              <a:ext cx="2047875" cy="2730500"/>
            </a:xfrm>
            <a:prstGeom prst="rect">
              <a:avLst/>
            </a:prstGeom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B946E3-1398-4D5E-9690-911674AF4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26070">
              <a:off x="4532878" y="983864"/>
              <a:ext cx="2047874" cy="2730498"/>
            </a:xfrm>
            <a:prstGeom prst="rect">
              <a:avLst/>
            </a:prstGeom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961D401-9E88-4C0D-9A25-9A801D60C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8936" y="834191"/>
              <a:ext cx="2047874" cy="2730498"/>
            </a:xfrm>
            <a:prstGeom prst="rect">
              <a:avLst/>
            </a:prstGeom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ABA5286B-08A4-4BB3-A798-794B5CEEA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18234">
              <a:off x="7686389" y="927507"/>
              <a:ext cx="2132409" cy="2843212"/>
            </a:xfrm>
            <a:prstGeom prst="rect">
              <a:avLst/>
            </a:prstGeom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55E297A9-FACC-4058-B7B6-F1A1DA374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423343">
              <a:off x="9418052" y="1402853"/>
              <a:ext cx="2100029" cy="2800039"/>
            </a:xfrm>
            <a:prstGeom prst="rect">
              <a:avLst/>
            </a:prstGeom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49ABF4A-F6C4-46F7-BCC7-107495B0F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2644" y="3586601"/>
              <a:ext cx="4525571" cy="2545634"/>
            </a:xfrm>
            <a:prstGeom prst="rect">
              <a:avLst/>
            </a:prstGeom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 l="23311" r="23311"/>
          <a:stretch/>
        </p:blipFill>
        <p:spPr bwMode="auto">
          <a:xfrm>
            <a:off x="-52551" y="-115399"/>
            <a:ext cx="3331779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6E8CE3EB-6228-4B69-87AB-920DDD4A5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544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3311" r="23311"/>
          <a:stretch/>
        </p:blipFill>
        <p:spPr bwMode="auto">
          <a:xfrm>
            <a:off x="-52551" y="-115399"/>
            <a:ext cx="3331779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6E8CE3EB-6228-4B69-87AB-920DDD4A5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0C3E9DA-E090-42ED-87E1-8B01235B5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828" y="996207"/>
            <a:ext cx="8445075" cy="4471275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30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75A6C951-68FC-4BFF-8B2E-2E3FB2D9E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8" r="28867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9421516-BB3F-4B14-9B0F-540288BB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9" t="12492" r="9953" b="8872"/>
          <a:stretch/>
        </p:blipFill>
        <p:spPr>
          <a:xfrm>
            <a:off x="5554637" y="4042898"/>
            <a:ext cx="5095067" cy="197312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758AD39-6857-4545-96DB-6CCCA759A6F9}"/>
              </a:ext>
            </a:extLst>
          </p:cNvPr>
          <p:cNvSpPr txBox="1"/>
          <p:nvPr/>
        </p:nvSpPr>
        <p:spPr>
          <a:xfrm rot="20677747">
            <a:off x="3896450" y="752759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>
                <a:solidFill>
                  <a:srgbClr val="1D3C72"/>
                </a:solidFill>
                <a:latin typeface="Agency FB" panose="020B0503020202020204" pitchFamily="34" charset="0"/>
              </a:rPr>
              <a:t>$ </a:t>
            </a:r>
            <a:r>
              <a:rPr lang="es-MX" sz="5400" b="1" dirty="0">
                <a:solidFill>
                  <a:srgbClr val="1D3C72"/>
                </a:solidFill>
                <a:latin typeface="Agency FB" panose="020B0503020202020204" pitchFamily="34" charset="0"/>
              </a:rPr>
              <a:t>688,374.00</a:t>
            </a:r>
            <a:r>
              <a:rPr lang="es-MX" sz="4000" dirty="0">
                <a:solidFill>
                  <a:srgbClr val="1D3C72"/>
                </a:solidFill>
                <a:latin typeface="Agency FB" panose="020B0503020202020204" pitchFamily="34" charset="0"/>
              </a:rPr>
              <a:t> MXN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0A8230C-B98C-45F1-8B24-C3F79ABFA17A}"/>
              </a:ext>
            </a:extLst>
          </p:cNvPr>
          <p:cNvSpPr txBox="1"/>
          <p:nvPr/>
        </p:nvSpPr>
        <p:spPr>
          <a:xfrm>
            <a:off x="6906377" y="2287809"/>
            <a:ext cx="4485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>
                <a:latin typeface="Agency FB" panose="020B0503020202020204" pitchFamily="34" charset="0"/>
              </a:rPr>
              <a:t>$ </a:t>
            </a:r>
            <a:r>
              <a:rPr lang="es-MX" sz="6000" b="1" dirty="0">
                <a:latin typeface="Agency FB" panose="020B0503020202020204" pitchFamily="34" charset="0"/>
              </a:rPr>
              <a:t>860,467.50</a:t>
            </a:r>
            <a:r>
              <a:rPr lang="es-MX" sz="4400" dirty="0">
                <a:latin typeface="Agency FB" panose="020B0503020202020204" pitchFamily="34" charset="0"/>
              </a:rPr>
              <a:t> MXN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12D902C-39EF-4A34-8073-FD6BD0740899}"/>
              </a:ext>
            </a:extLst>
          </p:cNvPr>
          <p:cNvSpPr txBox="1"/>
          <p:nvPr/>
        </p:nvSpPr>
        <p:spPr>
          <a:xfrm rot="567444">
            <a:off x="4698379" y="3088095"/>
            <a:ext cx="3145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b="1" dirty="0">
                <a:solidFill>
                  <a:srgbClr val="C00000"/>
                </a:solidFill>
                <a:latin typeface="Agency FB" panose="020B0503020202020204" pitchFamily="34" charset="0"/>
              </a:rPr>
              <a:t>28</a:t>
            </a:r>
            <a:r>
              <a:rPr lang="es-MX" sz="4000" dirty="0">
                <a:solidFill>
                  <a:srgbClr val="C00000"/>
                </a:solidFill>
                <a:latin typeface="Agency FB" panose="020B0503020202020204" pitchFamily="34" charset="0"/>
              </a:rPr>
              <a:t> Productores</a:t>
            </a:r>
          </a:p>
        </p:txBody>
      </p:sp>
      <p:pic>
        <p:nvPicPr>
          <p:cNvPr id="5" name="Gráfico 4" descr="Atrás con relleno sólido">
            <a:extLst>
              <a:ext uri="{FF2B5EF4-FFF2-40B4-BE49-F238E27FC236}">
                <a16:creationId xmlns:a16="http://schemas.microsoft.com/office/drawing/2014/main" id="{8F78DC34-7942-4456-877F-3F198A3F5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886463">
            <a:off x="8031830" y="1011031"/>
            <a:ext cx="914400" cy="914400"/>
          </a:xfrm>
          <a:prstGeom prst="rect">
            <a:avLst/>
          </a:prstGeom>
        </p:spPr>
      </p:pic>
      <p:pic>
        <p:nvPicPr>
          <p:cNvPr id="12" name="Gráfico 11" descr="Atrás con relleno sólido">
            <a:extLst>
              <a:ext uri="{FF2B5EF4-FFF2-40B4-BE49-F238E27FC236}">
                <a16:creationId xmlns:a16="http://schemas.microsoft.com/office/drawing/2014/main" id="{DDE5D486-67DA-44ED-9976-9C6D24BAC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406309">
            <a:off x="7986658" y="3259030"/>
            <a:ext cx="914400" cy="9144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BAAE0D4-3D7B-4958-8648-A61DC709CD17}"/>
              </a:ext>
            </a:extLst>
          </p:cNvPr>
          <p:cNvSpPr txBox="1"/>
          <p:nvPr/>
        </p:nvSpPr>
        <p:spPr>
          <a:xfrm rot="20724914">
            <a:off x="4775884" y="590823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rgbClr val="1D3C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Apoyo FIRA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BE8E809-30CC-4644-A933-E38DB399CABF}"/>
              </a:ext>
            </a:extLst>
          </p:cNvPr>
          <p:cNvSpPr txBox="1"/>
          <p:nvPr/>
        </p:nvSpPr>
        <p:spPr>
          <a:xfrm>
            <a:off x="8165334" y="1943284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Monto total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146955B-B722-4A2D-BE94-4223DCDA7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B0AF11FE-94BC-4CF1-A52C-614663B57BBE}"/>
              </a:ext>
            </a:extLst>
          </p:cNvPr>
          <p:cNvGrpSpPr/>
          <p:nvPr/>
        </p:nvGrpSpPr>
        <p:grpSpPr>
          <a:xfrm>
            <a:off x="4110205" y="4475440"/>
            <a:ext cx="1149138" cy="1945697"/>
            <a:chOff x="3644611" y="1285964"/>
            <a:chExt cx="1872387" cy="31702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622678C-D013-4FB1-BA54-1C532663A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55D4FBE3-6AE6-4249-B206-CB5E6DB54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75A6C951-68FC-4BFF-8B2E-2E3FB2D9E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8" r="28867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9421516-BB3F-4B14-9B0F-540288BB7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9" t="12492" r="9953" b="8872"/>
          <a:stretch/>
        </p:blipFill>
        <p:spPr>
          <a:xfrm>
            <a:off x="5554637" y="4042898"/>
            <a:ext cx="5095067" cy="197312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0A8230C-B98C-45F1-8B24-C3F79ABFA17A}"/>
              </a:ext>
            </a:extLst>
          </p:cNvPr>
          <p:cNvSpPr txBox="1"/>
          <p:nvPr/>
        </p:nvSpPr>
        <p:spPr>
          <a:xfrm>
            <a:off x="5934953" y="788382"/>
            <a:ext cx="3804247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MX" sz="1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0.009</a:t>
            </a:r>
            <a:r>
              <a:rPr lang="es-MX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%</a:t>
            </a:r>
            <a:endParaRPr lang="es-MX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12D902C-39EF-4A34-8073-FD6BD0740899}"/>
              </a:ext>
            </a:extLst>
          </p:cNvPr>
          <p:cNvSpPr txBox="1"/>
          <p:nvPr/>
        </p:nvSpPr>
        <p:spPr>
          <a:xfrm rot="567444">
            <a:off x="4698379" y="3088095"/>
            <a:ext cx="3145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b="1" dirty="0">
                <a:solidFill>
                  <a:srgbClr val="C00000"/>
                </a:solidFill>
                <a:latin typeface="Agency FB" panose="020B0503020202020204" pitchFamily="34" charset="0"/>
              </a:rPr>
              <a:t>28</a:t>
            </a:r>
            <a:r>
              <a:rPr lang="es-MX" sz="4000" dirty="0">
                <a:solidFill>
                  <a:srgbClr val="C00000"/>
                </a:solidFill>
                <a:latin typeface="Agency FB" panose="020B0503020202020204" pitchFamily="34" charset="0"/>
              </a:rPr>
              <a:t> Productores</a:t>
            </a:r>
          </a:p>
        </p:txBody>
      </p:sp>
      <p:pic>
        <p:nvPicPr>
          <p:cNvPr id="12" name="Gráfico 11" descr="Atrás con relleno sólido">
            <a:extLst>
              <a:ext uri="{FF2B5EF4-FFF2-40B4-BE49-F238E27FC236}">
                <a16:creationId xmlns:a16="http://schemas.microsoft.com/office/drawing/2014/main" id="{DDE5D486-67DA-44ED-9976-9C6D24BAC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813460" flipV="1">
            <a:off x="6765325" y="2620378"/>
            <a:ext cx="914400" cy="9144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146955B-B722-4A2D-BE94-4223DCDA71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B0AF11FE-94BC-4CF1-A52C-614663B57BBE}"/>
              </a:ext>
            </a:extLst>
          </p:cNvPr>
          <p:cNvGrpSpPr/>
          <p:nvPr/>
        </p:nvGrpSpPr>
        <p:grpSpPr>
          <a:xfrm>
            <a:off x="4110205" y="4475440"/>
            <a:ext cx="1149138" cy="1945697"/>
            <a:chOff x="3644611" y="1285964"/>
            <a:chExt cx="1872387" cy="31702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622678C-D013-4FB1-BA54-1C532663A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55D4FBE3-6AE6-4249-B206-CB5E6DB54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679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0E624CD9-81F6-4EDF-A1F5-C3F4AE061345}"/>
              </a:ext>
            </a:extLst>
          </p:cNvPr>
          <p:cNvGrpSpPr/>
          <p:nvPr/>
        </p:nvGrpSpPr>
        <p:grpSpPr>
          <a:xfrm>
            <a:off x="2828926" y="-77722"/>
            <a:ext cx="9363073" cy="6633221"/>
            <a:chOff x="2828926" y="-92010"/>
            <a:chExt cx="9363073" cy="6633221"/>
          </a:xfrm>
        </p:grpSpPr>
        <p:grpSp>
          <p:nvGrpSpPr>
            <p:cNvPr id="52" name="Grupo 51"/>
            <p:cNvGrpSpPr/>
            <p:nvPr/>
          </p:nvGrpSpPr>
          <p:grpSpPr>
            <a:xfrm>
              <a:off x="2828926" y="-92010"/>
              <a:ext cx="9363073" cy="6633221"/>
              <a:chOff x="2354608" y="444500"/>
              <a:chExt cx="11549176" cy="6858000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3"/>
              <a:srcRect r="1749" b="10622"/>
              <a:stretch/>
            </p:blipFill>
            <p:spPr>
              <a:xfrm>
                <a:off x="2354608" y="444500"/>
                <a:ext cx="11549176" cy="6858000"/>
              </a:xfrm>
              <a:prstGeom prst="rect">
                <a:avLst/>
              </a:prstGeom>
              <a:ln>
                <a:solidFill>
                  <a:srgbClr val="4A8522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96115" y="16454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1951" y="447403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7511" y="208411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6639" y="235111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3603" y="8483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3223" y="1115335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2843" y="1342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48" y="154625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5471" y="808708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9475" y="611754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949" y="355090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7947" y="52931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7275" y="4117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642" y="4036577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53614" y="470266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0616" y="505502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2340" y="5375998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11804" y="437154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71313" y="634603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15765" y="62728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5" name="Imagen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4541" y="646709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431767" y="17988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7" name="Imagen 46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08609" y="172216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64765" y="89490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955592" y="73898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72611" y="4058961"/>
                <a:ext cx="534004" cy="534004"/>
              </a:xfrm>
              <a:prstGeom prst="rect">
                <a:avLst/>
              </a:prstGeom>
            </p:spPr>
          </p:pic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458A3AED-D2D3-4E3B-9C27-C214E33C93BA}"/>
                </a:ext>
              </a:extLst>
            </p:cNvPr>
            <p:cNvSpPr txBox="1"/>
            <p:nvPr/>
          </p:nvSpPr>
          <p:spPr>
            <a:xfrm>
              <a:off x="3756535" y="5362857"/>
              <a:ext cx="2420109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Proyección de adopción de nuestra tecnología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F4B77111-2E93-4A16-B67F-0EC1C82AA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13273" y="4868537"/>
              <a:ext cx="2420109" cy="4982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63CC3267-F5E2-4E39-8DA7-9789A8E15CED}"/>
                </a:ext>
              </a:extLst>
            </p:cNvPr>
            <p:cNvSpPr/>
            <p:nvPr/>
          </p:nvSpPr>
          <p:spPr>
            <a:xfrm>
              <a:off x="9198526" y="3098450"/>
              <a:ext cx="2164589" cy="3623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C5503BA0-E850-4E39-863E-A1F187F5F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8" r="28867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80FF9-A1E6-EED8-99CE-F31E074B61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576" y="37117"/>
            <a:ext cx="3902893" cy="1128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165F2D3-61F2-4501-B77B-04077B8C1D6B}"/>
              </a:ext>
            </a:extLst>
          </p:cNvPr>
          <p:cNvGrpSpPr/>
          <p:nvPr/>
        </p:nvGrpSpPr>
        <p:grpSpPr>
          <a:xfrm>
            <a:off x="3693300" y="1453890"/>
            <a:ext cx="7946250" cy="3460243"/>
            <a:chOff x="1140599" y="518499"/>
            <a:chExt cx="9910801" cy="2958816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FBA5976-C4BC-447E-B85F-D8959465CF7C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93438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		  creemos que es posible incrementar la productividad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Producto sencillo</a:t>
              </a: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, fácil de usar y accesible.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de todos los sistemas de riego desde la palma de la mano.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8146F6B-3DE3-4D88-8FB1-C6D3C5C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54303" y="518499"/>
              <a:ext cx="4151192" cy="68689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95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107BCE-1154-47C5-8784-DB8725DE7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839" y="560275"/>
            <a:ext cx="8475361" cy="5247474"/>
          </a:xfrm>
          <a:prstGeom prst="rect">
            <a:avLst/>
          </a:prstGeom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0BAFEC40-2178-4EC7-AA45-25BAEC163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803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9027" y="2065430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662372" y="1172632"/>
            <a:ext cx="186819" cy="5025695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2513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812924" y="981722"/>
            <a:ext cx="378020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Plan de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Fase de crecimiento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Necesidades hídricas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Monitoreo y control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2280484" y="72902"/>
            <a:ext cx="1312787" cy="1999253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547917" y="2646626"/>
            <a:ext cx="4240715" cy="3205072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55" name="Freeform 29">
            <a:extLst>
              <a:ext uri="{FF2B5EF4-FFF2-40B4-BE49-F238E27FC236}">
                <a16:creationId xmlns:a16="http://schemas.microsoft.com/office/drawing/2014/main" id="{74C73005-B06A-4C90-B8EE-5781462E7B80}"/>
              </a:ext>
            </a:extLst>
          </p:cNvPr>
          <p:cNvSpPr/>
          <p:nvPr/>
        </p:nvSpPr>
        <p:spPr>
          <a:xfrm>
            <a:off x="10441606" y="5988123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grpSp>
        <p:nvGrpSpPr>
          <p:cNvPr id="59" name="Google Shape;123;p6">
            <a:extLst>
              <a:ext uri="{FF2B5EF4-FFF2-40B4-BE49-F238E27FC236}">
                <a16:creationId xmlns:a16="http://schemas.microsoft.com/office/drawing/2014/main" id="{F354615B-242E-4909-9181-2D6CCBF67DB9}"/>
              </a:ext>
            </a:extLst>
          </p:cNvPr>
          <p:cNvGrpSpPr/>
          <p:nvPr/>
        </p:nvGrpSpPr>
        <p:grpSpPr>
          <a:xfrm rot="5400000">
            <a:off x="1664567" y="-104988"/>
            <a:ext cx="646430" cy="3896264"/>
            <a:chOff x="383" y="1125"/>
            <a:chExt cx="1018" cy="9068"/>
          </a:xfrm>
        </p:grpSpPr>
        <p:sp>
          <p:nvSpPr>
            <p:cNvPr id="60" name="Google Shape;124;p6">
              <a:extLst>
                <a:ext uri="{FF2B5EF4-FFF2-40B4-BE49-F238E27FC236}">
                  <a16:creationId xmlns:a16="http://schemas.microsoft.com/office/drawing/2014/main" id="{6091C00B-9D74-4CCC-B732-F2C4690A7CAC}"/>
                </a:ext>
              </a:extLst>
            </p:cNvPr>
            <p:cNvSpPr txBox="1"/>
            <p:nvPr/>
          </p:nvSpPr>
          <p:spPr>
            <a:xfrm rot="16200000">
              <a:off x="-1270" y="7522"/>
              <a:ext cx="4324" cy="101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Productor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79" name="Google Shape;125;p6">
              <a:extLst>
                <a:ext uri="{FF2B5EF4-FFF2-40B4-BE49-F238E27FC236}">
                  <a16:creationId xmlns:a16="http://schemas.microsoft.com/office/drawing/2014/main" id="{C9B06478-B5F4-4B7C-BCDE-4A3B759D74A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3162" y="5603"/>
              <a:ext cx="8955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80" name="Google Shape;123;p6">
            <a:extLst>
              <a:ext uri="{FF2B5EF4-FFF2-40B4-BE49-F238E27FC236}">
                <a16:creationId xmlns:a16="http://schemas.microsoft.com/office/drawing/2014/main" id="{3C69C2CA-2A22-466F-A275-7E262A3B9169}"/>
              </a:ext>
            </a:extLst>
          </p:cNvPr>
          <p:cNvGrpSpPr/>
          <p:nvPr/>
        </p:nvGrpSpPr>
        <p:grpSpPr>
          <a:xfrm rot="5400000">
            <a:off x="1652365" y="4255639"/>
            <a:ext cx="646430" cy="3896264"/>
            <a:chOff x="383" y="1125"/>
            <a:chExt cx="1018" cy="9068"/>
          </a:xfrm>
        </p:grpSpPr>
        <p:sp>
          <p:nvSpPr>
            <p:cNvPr id="81" name="Google Shape;124;p6">
              <a:extLst>
                <a:ext uri="{FF2B5EF4-FFF2-40B4-BE49-F238E27FC236}">
                  <a16:creationId xmlns:a16="http://schemas.microsoft.com/office/drawing/2014/main" id="{D5612207-991C-414F-A2F4-0E1790FF30B1}"/>
                </a:ext>
              </a:extLst>
            </p:cNvPr>
            <p:cNvSpPr txBox="1"/>
            <p:nvPr/>
          </p:nvSpPr>
          <p:spPr>
            <a:xfrm rot="16200000">
              <a:off x="-2654" y="6138"/>
              <a:ext cx="7092" cy="101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2" name="Google Shape;125;p6">
              <a:extLst>
                <a:ext uri="{FF2B5EF4-FFF2-40B4-BE49-F238E27FC236}">
                  <a16:creationId xmlns:a16="http://schemas.microsoft.com/office/drawing/2014/main" id="{E4EDE31B-2F32-4B9E-A4ED-61F80159684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3162" y="5603"/>
              <a:ext cx="8955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CF1F5E0-CD5E-4D0C-947E-74259227D627}"/>
              </a:ext>
            </a:extLst>
          </p:cNvPr>
          <p:cNvGrpSpPr/>
          <p:nvPr/>
        </p:nvGrpSpPr>
        <p:grpSpPr>
          <a:xfrm>
            <a:off x="9193043" y="3272452"/>
            <a:ext cx="3048859" cy="1938952"/>
            <a:chOff x="9193043" y="3224827"/>
            <a:chExt cx="3048859" cy="1938952"/>
          </a:xfrm>
        </p:grpSpPr>
        <p:sp>
          <p:nvSpPr>
            <p:cNvPr id="94" name="Google Shape;124;p6">
              <a:extLst>
                <a:ext uri="{FF2B5EF4-FFF2-40B4-BE49-F238E27FC236}">
                  <a16:creationId xmlns:a16="http://schemas.microsoft.com/office/drawing/2014/main" id="{F7190EE2-551B-4A93-9668-7043C53E550A}"/>
                </a:ext>
              </a:extLst>
            </p:cNvPr>
            <p:cNvSpPr txBox="1"/>
            <p:nvPr/>
          </p:nvSpPr>
          <p:spPr>
            <a:xfrm>
              <a:off x="9193043" y="3224827"/>
              <a:ext cx="3048859" cy="193895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48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rPr>
                <a:t>20</a:t>
              </a:r>
              <a:r>
                <a:rPr lang="es-MX" sz="40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rPr>
                <a:t>%</a:t>
              </a:r>
            </a:p>
            <a:p>
              <a:r>
                <a:rPr lang="es-MX" sz="60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rPr>
                <a:t>       </a:t>
              </a:r>
              <a:r>
                <a:rPr lang="es-MX" sz="7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rPr>
                <a:t>80</a:t>
              </a:r>
              <a:r>
                <a:rPr lang="es-MX" sz="60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rPr>
                <a:t>%</a:t>
              </a:r>
              <a:endParaRPr lang="en-US" sz="6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709D50E-DEC9-466D-B310-CBCF21775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93359" y="3407785"/>
              <a:ext cx="533697" cy="1510068"/>
            </a:xfrm>
            <a:prstGeom prst="line">
              <a:avLst/>
            </a:prstGeom>
            <a:ln w="571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3311" r="23311"/>
          <a:stretch/>
        </p:blipFill>
        <p:spPr bwMode="auto">
          <a:xfrm>
            <a:off x="-52551" y="-115399"/>
            <a:ext cx="3331779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1A20E2E9-7568-4072-9233-09841CAF94C5}"/>
              </a:ext>
            </a:extLst>
          </p:cNvPr>
          <p:cNvGrpSpPr/>
          <p:nvPr/>
        </p:nvGrpSpPr>
        <p:grpSpPr>
          <a:xfrm>
            <a:off x="3662604" y="965374"/>
            <a:ext cx="4919657" cy="4960482"/>
            <a:chOff x="3963001" y="989509"/>
            <a:chExt cx="4919657" cy="4960482"/>
          </a:xfrm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26DECE5C-25D1-4100-864A-DCC8EA482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79" r="17035"/>
            <a:stretch/>
          </p:blipFill>
          <p:spPr>
            <a:xfrm>
              <a:off x="3963001" y="1042978"/>
              <a:ext cx="4919657" cy="49070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8" name="Picture 4" descr="Resultado de imagen de pin de mapa">
              <a:extLst>
                <a:ext uri="{FF2B5EF4-FFF2-40B4-BE49-F238E27FC236}">
                  <a16:creationId xmlns:a16="http://schemas.microsoft.com/office/drawing/2014/main" id="{83582B64-474F-4E46-A5EC-9AB75EE2A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0238" y="3374808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Resultado de imagen de pin de mapa">
              <a:extLst>
                <a:ext uri="{FF2B5EF4-FFF2-40B4-BE49-F238E27FC236}">
                  <a16:creationId xmlns:a16="http://schemas.microsoft.com/office/drawing/2014/main" id="{B9748095-2145-4541-80CA-51A90E71C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898" y="2636558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Resultado de imagen de pin de mapa">
              <a:extLst>
                <a:ext uri="{FF2B5EF4-FFF2-40B4-BE49-F238E27FC236}">
                  <a16:creationId xmlns:a16="http://schemas.microsoft.com/office/drawing/2014/main" id="{B019492C-AA08-4A86-AF7E-9CAF690AD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7990" y="3923663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Resultado de imagen de pin de mapa">
              <a:extLst>
                <a:ext uri="{FF2B5EF4-FFF2-40B4-BE49-F238E27FC236}">
                  <a16:creationId xmlns:a16="http://schemas.microsoft.com/office/drawing/2014/main" id="{ABAEFFC2-8C84-47B5-A8E9-3FA822553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6911" y="3214471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Resultado de imagen de pin de mapa">
              <a:extLst>
                <a:ext uri="{FF2B5EF4-FFF2-40B4-BE49-F238E27FC236}">
                  <a16:creationId xmlns:a16="http://schemas.microsoft.com/office/drawing/2014/main" id="{D6985A41-72AA-4920-B270-674E2AC28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399" y="3570877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Resultado de imagen de pin de mapa">
              <a:extLst>
                <a:ext uri="{FF2B5EF4-FFF2-40B4-BE49-F238E27FC236}">
                  <a16:creationId xmlns:a16="http://schemas.microsoft.com/office/drawing/2014/main" id="{9B7CEB17-11D1-4A70-9EA1-CA3889825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228" y="2984055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Resultado de imagen de pin de mapa">
              <a:extLst>
                <a:ext uri="{FF2B5EF4-FFF2-40B4-BE49-F238E27FC236}">
                  <a16:creationId xmlns:a16="http://schemas.microsoft.com/office/drawing/2014/main" id="{331F7EB4-8CAF-4EF8-A4E6-B9F87CC47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986" y="1092163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Resultado de imagen de pin de mapa">
              <a:extLst>
                <a:ext uri="{FF2B5EF4-FFF2-40B4-BE49-F238E27FC236}">
                  <a16:creationId xmlns:a16="http://schemas.microsoft.com/office/drawing/2014/main" id="{4EDF1712-3B45-4998-A6DB-30D27AA04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3695" y="1513596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Resultado de imagen de pin de mapa">
              <a:extLst>
                <a:ext uri="{FF2B5EF4-FFF2-40B4-BE49-F238E27FC236}">
                  <a16:creationId xmlns:a16="http://schemas.microsoft.com/office/drawing/2014/main" id="{FA80A432-0781-40AB-BB38-A95C9D6A0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901" y="1630644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Resultado de imagen de pin de mapa">
              <a:extLst>
                <a:ext uri="{FF2B5EF4-FFF2-40B4-BE49-F238E27FC236}">
                  <a16:creationId xmlns:a16="http://schemas.microsoft.com/office/drawing/2014/main" id="{769065A3-E6D9-4CBA-B0A1-98CEE2EC0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937" y="989509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Resultado de imagen de pin de mapa">
              <a:extLst>
                <a:ext uri="{FF2B5EF4-FFF2-40B4-BE49-F238E27FC236}">
                  <a16:creationId xmlns:a16="http://schemas.microsoft.com/office/drawing/2014/main" id="{F55A69AC-1FCB-4B5D-BF03-C4CCE45D5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937" y="3025147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Resultado de imagen de pin de mapa">
              <a:extLst>
                <a:ext uri="{FF2B5EF4-FFF2-40B4-BE49-F238E27FC236}">
                  <a16:creationId xmlns:a16="http://schemas.microsoft.com/office/drawing/2014/main" id="{6D9205B0-E43D-4A4A-AA74-DB0AEA8A1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474" y="3374808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Resultado de imagen de pin de mapa">
              <a:extLst>
                <a:ext uri="{FF2B5EF4-FFF2-40B4-BE49-F238E27FC236}">
                  <a16:creationId xmlns:a16="http://schemas.microsoft.com/office/drawing/2014/main" id="{CFA98F42-3C59-4BF3-9A12-040B95160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914" y="4383423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Resultado de imagen de pin de mapa">
              <a:extLst>
                <a:ext uri="{FF2B5EF4-FFF2-40B4-BE49-F238E27FC236}">
                  <a16:creationId xmlns:a16="http://schemas.microsoft.com/office/drawing/2014/main" id="{6359E09B-008B-4CAE-942B-090FCF504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2367" y="3410540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5B1826FE-12CA-488A-963E-911C6F09B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03" b="94595" l="8240" r="90637">
                          <a14:foregroundMark x1="12734" y1="44745" x2="12734" y2="44745"/>
                          <a14:foregroundMark x1="29588" y1="11411" x2="29588" y2="11411"/>
                          <a14:foregroundMark x1="50187" y1="6907" x2="50187" y2="6907"/>
                          <a14:foregroundMark x1="51311" y1="2703" x2="51311" y2="2703"/>
                          <a14:foregroundMark x1="8614" y1="32733" x2="8614" y2="32733"/>
                          <a14:foregroundMark x1="90637" y1="34535" x2="90637" y2="34535"/>
                          <a14:foregroundMark x1="58427" y1="87087" x2="58427" y2="87087"/>
                          <a14:foregroundMark x1="62547" y1="83483" x2="62547" y2="83483"/>
                          <a14:foregroundMark x1="70037" y1="87688" x2="70037" y2="87688"/>
                          <a14:foregroundMark x1="62547" y1="91892" x2="62547" y2="91892"/>
                          <a14:foregroundMark x1="61423" y1="87087" x2="61423" y2="87087"/>
                          <a14:foregroundMark x1="64794" y1="85886" x2="64794" y2="85886"/>
                          <a14:foregroundMark x1="64794" y1="87087" x2="64794" y2="87087"/>
                          <a14:foregroundMark x1="64794" y1="87087" x2="72285" y2="88288"/>
                          <a14:foregroundMark x1="61798" y1="90390" x2="37079" y2="90390"/>
                          <a14:foregroundMark x1="37079" y1="90390" x2="57303" y2="94595"/>
                          <a14:foregroundMark x1="57303" y1="94595" x2="78652" y2="90991"/>
                          <a14:foregroundMark x1="78652" y1="90991" x2="69663" y2="912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81207" y="3238953"/>
              <a:ext cx="223266" cy="278455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A9D68331-8AFC-4C55-A51B-D0196D7B9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03" b="94595" l="8240" r="90637">
                          <a14:foregroundMark x1="12734" y1="44745" x2="12734" y2="44745"/>
                          <a14:foregroundMark x1="29588" y1="11411" x2="29588" y2="11411"/>
                          <a14:foregroundMark x1="50187" y1="6907" x2="50187" y2="6907"/>
                          <a14:foregroundMark x1="51311" y1="2703" x2="51311" y2="2703"/>
                          <a14:foregroundMark x1="8614" y1="32733" x2="8614" y2="32733"/>
                          <a14:foregroundMark x1="90637" y1="34535" x2="90637" y2="34535"/>
                          <a14:foregroundMark x1="58427" y1="87087" x2="58427" y2="87087"/>
                          <a14:foregroundMark x1="62547" y1="83483" x2="62547" y2="83483"/>
                          <a14:foregroundMark x1="70037" y1="87688" x2="70037" y2="87688"/>
                          <a14:foregroundMark x1="62547" y1="91892" x2="62547" y2="91892"/>
                          <a14:foregroundMark x1="61423" y1="87087" x2="61423" y2="87087"/>
                          <a14:foregroundMark x1="64794" y1="85886" x2="64794" y2="85886"/>
                          <a14:foregroundMark x1="64794" y1="87087" x2="64794" y2="87087"/>
                          <a14:foregroundMark x1="64794" y1="87087" x2="72285" y2="88288"/>
                          <a14:foregroundMark x1="61798" y1="90390" x2="37079" y2="90390"/>
                          <a14:foregroundMark x1="37079" y1="90390" x2="57303" y2="94595"/>
                          <a14:foregroundMark x1="57303" y1="94595" x2="78652" y2="90991"/>
                          <a14:foregroundMark x1="78652" y1="90991" x2="69663" y2="912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11136" y="2982155"/>
              <a:ext cx="276101" cy="344351"/>
            </a:xfrm>
            <a:prstGeom prst="rect">
              <a:avLst/>
            </a:prstGeom>
            <a:effectLst>
              <a:glow rad="101600">
                <a:schemeClr val="bg1">
                  <a:alpha val="60000"/>
                </a:schemeClr>
              </a:glow>
            </a:effectLst>
          </p:spPr>
        </p:pic>
        <p:pic>
          <p:nvPicPr>
            <p:cNvPr id="33" name="Picture 4" descr="Resultado de imagen de pin de mapa">
              <a:extLst>
                <a:ext uri="{FF2B5EF4-FFF2-40B4-BE49-F238E27FC236}">
                  <a16:creationId xmlns:a16="http://schemas.microsoft.com/office/drawing/2014/main" id="{C41669A9-70C0-47A0-80AA-44892EE17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0826" y="3928302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Resultado de imagen de pin de mapa">
              <a:extLst>
                <a:ext uri="{FF2B5EF4-FFF2-40B4-BE49-F238E27FC236}">
                  <a16:creationId xmlns:a16="http://schemas.microsoft.com/office/drawing/2014/main" id="{94453942-023E-434F-B599-E5CB1FFD7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560" y="3617071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Resultado de imagen de pin de mapa">
              <a:extLst>
                <a:ext uri="{FF2B5EF4-FFF2-40B4-BE49-F238E27FC236}">
                  <a16:creationId xmlns:a16="http://schemas.microsoft.com/office/drawing/2014/main" id="{5AE5499F-F0EA-4FF9-9D38-9A0BDF0C2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352" y="2876658"/>
              <a:ext cx="292170" cy="320674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88C568E-194F-49FA-A134-E0981A9DCF72}"/>
              </a:ext>
            </a:extLst>
          </p:cNvPr>
          <p:cNvGrpSpPr/>
          <p:nvPr/>
        </p:nvGrpSpPr>
        <p:grpSpPr>
          <a:xfrm>
            <a:off x="8707499" y="1103959"/>
            <a:ext cx="3458491" cy="4201219"/>
            <a:chOff x="8950072" y="1103959"/>
            <a:chExt cx="3458491" cy="4201219"/>
          </a:xfrm>
        </p:grpSpPr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DEBD4083-A87E-42B9-933D-7DD7D65F1E93}"/>
                </a:ext>
              </a:extLst>
            </p:cNvPr>
            <p:cNvSpPr txBox="1"/>
            <p:nvPr/>
          </p:nvSpPr>
          <p:spPr>
            <a:xfrm>
              <a:off x="9899543" y="1211750"/>
              <a:ext cx="2509020" cy="4093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s-MX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17 </a:t>
              </a:r>
              <a:r>
                <a: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asociaciones</a:t>
              </a:r>
              <a:endPara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spcAft>
                  <a:spcPts val="1200"/>
                </a:spcAft>
              </a:pPr>
              <a:r>
                <a:rPr lang="es-MX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+3000</a:t>
              </a:r>
            </a:p>
            <a:p>
              <a:pPr>
                <a:spcAft>
                  <a:spcPts val="1200"/>
                </a:spcAft>
              </a:pPr>
              <a:r>
                <a:rPr lang="es-MX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+35k</a:t>
              </a:r>
              <a:r>
                <a: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ha</a:t>
              </a:r>
            </a:p>
            <a:p>
              <a:pPr>
                <a:spcAft>
                  <a:spcPts val="1200"/>
                </a:spcAft>
              </a:pPr>
              <a:r>
                <a:rPr lang="es-MX" sz="4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+475k</a:t>
              </a:r>
              <a:r>
                <a:rPr lang="es-MX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s-MX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Ton</a:t>
              </a:r>
              <a:endPara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spcAft>
                  <a:spcPts val="1200"/>
                </a:spcAft>
              </a:pPr>
              <a:endParaRPr lang="es-MX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s-MX" sz="4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+500</a:t>
              </a:r>
              <a:r>
                <a:rPr kumimoji="0" lang="es-MX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/>
                  <a:cs typeface="Arial"/>
                  <a:sym typeface="Arial"/>
                </a:rPr>
                <a:t> ha/año</a:t>
              </a:r>
            </a:p>
          </p:txBody>
        </p:sp>
        <p:pic>
          <p:nvPicPr>
            <p:cNvPr id="42" name="Gráfico 41" descr="Crecimiento empresarial con relleno sólido">
              <a:extLst>
                <a:ext uri="{FF2B5EF4-FFF2-40B4-BE49-F238E27FC236}">
                  <a16:creationId xmlns:a16="http://schemas.microsoft.com/office/drawing/2014/main" id="{2CA555A9-82E7-4395-A5AA-9915808FA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50072" y="1947964"/>
              <a:ext cx="914400" cy="914400"/>
            </a:xfrm>
            <a:prstGeom prst="rect">
              <a:avLst/>
            </a:prstGeom>
          </p:spPr>
        </p:pic>
        <p:pic>
          <p:nvPicPr>
            <p:cNvPr id="44" name="Gráfico 43" descr="Mapa con marcador con relleno sólido">
              <a:extLst>
                <a:ext uri="{FF2B5EF4-FFF2-40B4-BE49-F238E27FC236}">
                  <a16:creationId xmlns:a16="http://schemas.microsoft.com/office/drawing/2014/main" id="{516D6596-3D7F-4FD2-9254-B9EC98FEB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50072" y="1103959"/>
              <a:ext cx="914400" cy="914400"/>
            </a:xfrm>
            <a:prstGeom prst="rect">
              <a:avLst/>
            </a:prstGeom>
          </p:spPr>
        </p:pic>
        <p:pic>
          <p:nvPicPr>
            <p:cNvPr id="46" name="Gráfico 45" descr="Manzana con relleno sólido">
              <a:extLst>
                <a:ext uri="{FF2B5EF4-FFF2-40B4-BE49-F238E27FC236}">
                  <a16:creationId xmlns:a16="http://schemas.microsoft.com/office/drawing/2014/main" id="{160FCC21-B1AD-4078-9FC9-49CBC46C3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43053" y="3450011"/>
              <a:ext cx="728438" cy="728438"/>
            </a:xfrm>
            <a:prstGeom prst="rect">
              <a:avLst/>
            </a:prstGeom>
          </p:spPr>
        </p:pic>
        <p:pic>
          <p:nvPicPr>
            <p:cNvPr id="48" name="Gráfico 47" descr="Árbol de hojas podridas con relleno sólido">
              <a:extLst>
                <a:ext uri="{FF2B5EF4-FFF2-40B4-BE49-F238E27FC236}">
                  <a16:creationId xmlns:a16="http://schemas.microsoft.com/office/drawing/2014/main" id="{9EE237BF-7FCA-4C47-B129-7322E729F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043054" y="2791969"/>
              <a:ext cx="728437" cy="728437"/>
            </a:xfrm>
            <a:prstGeom prst="rect">
              <a:avLst/>
            </a:prstGeom>
          </p:spPr>
        </p:pic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01561E3C-F3CB-4F1C-A8B2-E9DA9E13EBAD}"/>
                </a:ext>
              </a:extLst>
            </p:cNvPr>
            <p:cNvCxnSpPr/>
            <p:nvPr/>
          </p:nvCxnSpPr>
          <p:spPr>
            <a:xfrm>
              <a:off x="9150740" y="4395813"/>
              <a:ext cx="285076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2" name="Gráfico 51" descr="Gráfico de barras con tendencia bajista con relleno sólido">
              <a:extLst>
                <a:ext uri="{FF2B5EF4-FFF2-40B4-BE49-F238E27FC236}">
                  <a16:creationId xmlns:a16="http://schemas.microsoft.com/office/drawing/2014/main" id="{9B252209-793B-4E98-AF3B-C7B3E836B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43054" y="4571888"/>
              <a:ext cx="728437" cy="728437"/>
            </a:xfrm>
            <a:prstGeom prst="rect">
              <a:avLst/>
            </a:prstGeom>
          </p:spPr>
        </p:pic>
      </p:grpSp>
      <p:pic>
        <p:nvPicPr>
          <p:cNvPr id="57" name="Imagen 56">
            <a:extLst>
              <a:ext uri="{FF2B5EF4-FFF2-40B4-BE49-F238E27FC236}">
                <a16:creationId xmlns:a16="http://schemas.microsoft.com/office/drawing/2014/main" id="{AD47B9F2-32DA-4971-8E25-1350B8EAC1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34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3311" r="23311"/>
          <a:stretch/>
        </p:blipFill>
        <p:spPr bwMode="auto">
          <a:xfrm>
            <a:off x="-52551" y="-115399"/>
            <a:ext cx="3331779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6E8CE3EB-6228-4B69-87AB-920DDD4A5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5C3D302-4639-485A-BEDB-129BF574D5F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0163" y="3927319"/>
            <a:ext cx="4189779" cy="1547727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6E3D1E7A-FDD3-44D3-9EF7-CE0916340106}"/>
              </a:ext>
            </a:extLst>
          </p:cNvPr>
          <p:cNvGrpSpPr/>
          <p:nvPr/>
        </p:nvGrpSpPr>
        <p:grpSpPr>
          <a:xfrm>
            <a:off x="3432858" y="1240078"/>
            <a:ext cx="2787605" cy="4719915"/>
            <a:chOff x="3644611" y="1285964"/>
            <a:chExt cx="1872387" cy="317028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0330249-4259-400D-AA5A-C6E91248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5ACE0A9-60EA-4AB6-BBE2-D81EBF66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D4B69140-6945-456C-81F0-7DAABCC8F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66269">
            <a:off x="9598648" y="3400847"/>
            <a:ext cx="2311327" cy="350861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9B4183C-882D-4F76-8004-7F42C2A4B957}"/>
              </a:ext>
            </a:extLst>
          </p:cNvPr>
          <p:cNvSpPr txBox="1"/>
          <p:nvPr/>
        </p:nvSpPr>
        <p:spPr>
          <a:xfrm>
            <a:off x="6898617" y="1382954"/>
            <a:ext cx="5013891" cy="22467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solidFill>
                  <a:srgbClr val="115E21"/>
                </a:solidFill>
                <a:latin typeface="Agency FB" panose="020B0503020202020204" pitchFamily="34" charset="0"/>
              </a:rPr>
              <a:t>Nuestras sondas están diseñadas para medir el contenido volumétrico de agua en el suelo del suelo a profundidades de 30 a 120cm y la temperatura ambiental para la prevención de heladas.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DB712DA-5CAD-4C0C-BD7E-FC423B04D839}"/>
              </a:ext>
            </a:extLst>
          </p:cNvPr>
          <p:cNvSpPr txBox="1"/>
          <p:nvPr/>
        </p:nvSpPr>
        <p:spPr>
          <a:xfrm>
            <a:off x="3586163" y="487808"/>
            <a:ext cx="7983964" cy="6770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3800" dirty="0">
                <a:solidFill>
                  <a:srgbClr val="115E21"/>
                </a:solidFill>
                <a:latin typeface="Agency FB" panose="020B0503020202020204" pitchFamily="34" charset="0"/>
              </a:rPr>
              <a:t>Humedad del suelo y la temperatura ambiente</a:t>
            </a:r>
            <a:endParaRPr lang="es-MX" sz="38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642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46DB97-8AB8-496D-93A1-B4572EA82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301" y="1447194"/>
            <a:ext cx="5300057" cy="3596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23311" r="23311"/>
          <a:stretch/>
        </p:blipFill>
        <p:spPr bwMode="auto">
          <a:xfrm>
            <a:off x="-52551" y="-115399"/>
            <a:ext cx="3331779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6E8CE3EB-6228-4B69-87AB-920DDD4A5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6E3D1E7A-FDD3-44D3-9EF7-CE0916340106}"/>
              </a:ext>
            </a:extLst>
          </p:cNvPr>
          <p:cNvGrpSpPr/>
          <p:nvPr/>
        </p:nvGrpSpPr>
        <p:grpSpPr>
          <a:xfrm>
            <a:off x="9624826" y="1306998"/>
            <a:ext cx="1649864" cy="2793516"/>
            <a:chOff x="3644611" y="1285964"/>
            <a:chExt cx="1872387" cy="317028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0330249-4259-400D-AA5A-C6E91248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5ACE0A9-60EA-4AB6-BBE2-D81EBF66B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D4B69140-6945-456C-81F0-7DAABCC8F8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8202">
            <a:off x="10545724" y="3725040"/>
            <a:ext cx="1603032" cy="243341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DB712DA-5CAD-4C0C-BD7E-FC423B04D839}"/>
              </a:ext>
            </a:extLst>
          </p:cNvPr>
          <p:cNvSpPr txBox="1"/>
          <p:nvPr/>
        </p:nvSpPr>
        <p:spPr>
          <a:xfrm>
            <a:off x="3586163" y="487808"/>
            <a:ext cx="7983964" cy="6770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380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Alto nivel de integración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9E0568-347E-4321-9DBD-2C47929569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6936" y="3851792"/>
            <a:ext cx="3426125" cy="2383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32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3311" r="23311"/>
          <a:stretch/>
        </p:blipFill>
        <p:spPr bwMode="auto">
          <a:xfrm>
            <a:off x="-52551" y="-115399"/>
            <a:ext cx="3331779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6E8CE3EB-6228-4B69-87AB-920DDD4A5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4B69140-6945-456C-81F0-7DAABCC8F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8202">
            <a:off x="10545724" y="3725040"/>
            <a:ext cx="1603032" cy="243341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DB712DA-5CAD-4C0C-BD7E-FC423B04D839}"/>
              </a:ext>
            </a:extLst>
          </p:cNvPr>
          <p:cNvSpPr txBox="1"/>
          <p:nvPr/>
        </p:nvSpPr>
        <p:spPr>
          <a:xfrm>
            <a:off x="3586163" y="487808"/>
            <a:ext cx="7983964" cy="6770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380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Decisiones informadas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24BD74-F5D2-4FFE-A1AA-55592CE63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16616">
            <a:off x="4050457" y="1573455"/>
            <a:ext cx="3174515" cy="8112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744BED5-F186-4632-B8C1-9FB41E546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41543">
            <a:off x="3994380" y="2509383"/>
            <a:ext cx="2951951" cy="89476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F88B8EA-0A51-45DA-89F0-609B4DC18A53}"/>
              </a:ext>
            </a:extLst>
          </p:cNvPr>
          <p:cNvSpPr txBox="1"/>
          <p:nvPr/>
        </p:nvSpPr>
        <p:spPr>
          <a:xfrm>
            <a:off x="3405092" y="5349795"/>
            <a:ext cx="69738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2000" b="1" i="0" dirty="0">
                <a:solidFill>
                  <a:srgbClr val="404040"/>
                </a:solidFill>
                <a:effectLst/>
                <a:latin typeface="Agency FB" panose="020B0503020202020204" pitchFamily="34" charset="0"/>
              </a:rPr>
              <a:t>Manejo del riego:</a:t>
            </a:r>
            <a:r>
              <a:rPr lang="es-MX" sz="2000" b="0" i="0" dirty="0">
                <a:solidFill>
                  <a:srgbClr val="404040"/>
                </a:solidFill>
                <a:effectLst/>
                <a:latin typeface="Agency FB" panose="020B0503020202020204" pitchFamily="34" charset="0"/>
              </a:rPr>
              <a:t> ¿cuándo el suelo está demasiado seco y necesita riego?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000" b="1" i="0" dirty="0">
                <a:solidFill>
                  <a:srgbClr val="404040"/>
                </a:solidFill>
                <a:effectLst/>
                <a:latin typeface="Agency FB" panose="020B0503020202020204" pitchFamily="34" charset="0"/>
              </a:rPr>
              <a:t>Disponibilidad de agua para las plantas:</a:t>
            </a:r>
            <a:r>
              <a:rPr lang="es-MX" sz="2000" b="0" i="0" dirty="0">
                <a:solidFill>
                  <a:srgbClr val="404040"/>
                </a:solidFill>
                <a:effectLst/>
                <a:latin typeface="Agency FB" panose="020B0503020202020204" pitchFamily="34" charset="0"/>
              </a:rPr>
              <a:t> ¿las plantas pueden extraer el agua?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2000" b="1" i="0" dirty="0">
                <a:solidFill>
                  <a:srgbClr val="404040"/>
                </a:solidFill>
                <a:effectLst/>
                <a:latin typeface="Agency FB" panose="020B0503020202020204" pitchFamily="34" charset="0"/>
              </a:rPr>
              <a:t>Planificación agrícola:</a:t>
            </a:r>
            <a:r>
              <a:rPr lang="es-MX" sz="2000" b="0" i="0" dirty="0">
                <a:solidFill>
                  <a:srgbClr val="404040"/>
                </a:solidFill>
                <a:effectLst/>
                <a:latin typeface="Agency FB" panose="020B0503020202020204" pitchFamily="34" charset="0"/>
              </a:rPr>
              <a:t> ¿cómo el suelo retiene y libera agua?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E5A3B00-C04B-4396-A913-BED0A12E4B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9397" y="3905904"/>
            <a:ext cx="5337047" cy="1305083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4" name="Tabla 14">
            <a:extLst>
              <a:ext uri="{FF2B5EF4-FFF2-40B4-BE49-F238E27FC236}">
                <a16:creationId xmlns:a16="http://schemas.microsoft.com/office/drawing/2014/main" id="{7F7A72B5-A810-42EE-8001-D15FDFDC2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942197"/>
              </p:ext>
            </p:extLst>
          </p:nvPr>
        </p:nvGraphicFramePr>
        <p:xfrm>
          <a:off x="6415698" y="2915158"/>
          <a:ext cx="3160609" cy="21031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79935">
                  <a:extLst>
                    <a:ext uri="{9D8B030D-6E8A-4147-A177-3AD203B41FA5}">
                      <a16:colId xmlns:a16="http://schemas.microsoft.com/office/drawing/2014/main" val="3706090035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1424522872"/>
                    </a:ext>
                  </a:extLst>
                </a:gridCol>
                <a:gridCol w="1116531">
                  <a:extLst>
                    <a:ext uri="{9D8B030D-6E8A-4147-A177-3AD203B41FA5}">
                      <a16:colId xmlns:a16="http://schemas.microsoft.com/office/drawing/2014/main" val="1525124097"/>
                    </a:ext>
                  </a:extLst>
                </a:gridCol>
              </a:tblGrid>
              <a:tr h="347921">
                <a:tc>
                  <a:txBody>
                    <a:bodyPr/>
                    <a:lstStyle/>
                    <a:p>
                      <a:pPr algn="l"/>
                      <a:r>
                        <a:rPr lang="es-MX" sz="1200" b="1" dirty="0">
                          <a:effectLst/>
                          <a:latin typeface="Agency FB" panose="020B0503020202020204" pitchFamily="34" charset="0"/>
                        </a:rPr>
                        <a:t>Fase fenológica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 b="1" dirty="0">
                          <a:effectLst/>
                          <a:latin typeface="Agency FB" panose="020B0503020202020204" pitchFamily="34" charset="0"/>
                        </a:rPr>
                        <a:t>VWC ideal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200" b="1" dirty="0">
                          <a:effectLst/>
                          <a:latin typeface="Agency FB" panose="020B0503020202020204" pitchFamily="34" charset="0"/>
                        </a:rPr>
                        <a:t>Succión matricial </a:t>
                      </a:r>
                    </a:p>
                    <a:p>
                      <a:pPr algn="l"/>
                      <a:r>
                        <a:rPr lang="es-MX" sz="1200" b="1" dirty="0">
                          <a:effectLst/>
                          <a:latin typeface="Agency FB" panose="020B0503020202020204" pitchFamily="34" charset="0"/>
                        </a:rPr>
                        <a:t>(h) ideal (kPa)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435712"/>
                  </a:ext>
                </a:extLst>
              </a:tr>
              <a:tr h="208753">
                <a:tc>
                  <a:txBody>
                    <a:bodyPr/>
                    <a:lstStyle/>
                    <a:p>
                      <a:r>
                        <a:rPr lang="es-MX" sz="1200">
                          <a:effectLst/>
                          <a:latin typeface="Agency FB" panose="020B0503020202020204" pitchFamily="34" charset="0"/>
                        </a:rPr>
                        <a:t>Brote y floración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effectLst/>
                          <a:latin typeface="Agency FB" panose="020B0503020202020204" pitchFamily="34" charset="0"/>
                        </a:rPr>
                        <a:t>25 - 35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>
                          <a:effectLst/>
                          <a:latin typeface="Agency FB" panose="020B0503020202020204" pitchFamily="34" charset="0"/>
                        </a:rPr>
                        <a:t>10 - 30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030162"/>
                  </a:ext>
                </a:extLst>
              </a:tr>
              <a:tr h="208753">
                <a:tc>
                  <a:txBody>
                    <a:bodyPr/>
                    <a:lstStyle/>
                    <a:p>
                      <a:r>
                        <a:rPr lang="es-MX" sz="1200" dirty="0">
                          <a:effectLst/>
                          <a:latin typeface="Agency FB" panose="020B0503020202020204" pitchFamily="34" charset="0"/>
                        </a:rPr>
                        <a:t>Cuajado de frutos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effectLst/>
                          <a:latin typeface="Agency FB" panose="020B0503020202020204" pitchFamily="34" charset="0"/>
                        </a:rPr>
                        <a:t>25 - 35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effectLst/>
                          <a:latin typeface="Agency FB" panose="020B0503020202020204" pitchFamily="34" charset="0"/>
                        </a:rPr>
                        <a:t>10 - 30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343823"/>
                  </a:ext>
                </a:extLst>
              </a:tr>
              <a:tr h="208753">
                <a:tc>
                  <a:txBody>
                    <a:bodyPr/>
                    <a:lstStyle/>
                    <a:p>
                      <a:r>
                        <a:rPr lang="es-MX" sz="1200">
                          <a:effectLst/>
                          <a:latin typeface="Agency FB" panose="020B0503020202020204" pitchFamily="34" charset="0"/>
                        </a:rPr>
                        <a:t>Crecimiento de frutos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effectLst/>
                          <a:latin typeface="Agency FB" panose="020B0503020202020204" pitchFamily="34" charset="0"/>
                        </a:rPr>
                        <a:t>25 - 35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effectLst/>
                          <a:latin typeface="Agency FB" panose="020B0503020202020204" pitchFamily="34" charset="0"/>
                        </a:rPr>
                        <a:t>10 - 30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053047"/>
                  </a:ext>
                </a:extLst>
              </a:tr>
              <a:tr h="208753">
                <a:tc>
                  <a:txBody>
                    <a:bodyPr/>
                    <a:lstStyle/>
                    <a:p>
                      <a:r>
                        <a:rPr lang="es-MX" sz="1200">
                          <a:effectLst/>
                          <a:latin typeface="Agency FB" panose="020B0503020202020204" pitchFamily="34" charset="0"/>
                        </a:rPr>
                        <a:t>Maduración de frutos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effectLst/>
                          <a:latin typeface="Agency FB" panose="020B0503020202020204" pitchFamily="34" charset="0"/>
                        </a:rPr>
                        <a:t>20 - 30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effectLst/>
                          <a:latin typeface="Agency FB" panose="020B0503020202020204" pitchFamily="34" charset="0"/>
                        </a:rPr>
                        <a:t>30 - 50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164666"/>
                  </a:ext>
                </a:extLst>
              </a:tr>
              <a:tr h="208753">
                <a:tc>
                  <a:txBody>
                    <a:bodyPr/>
                    <a:lstStyle/>
                    <a:p>
                      <a:r>
                        <a:rPr lang="es-MX" sz="1200">
                          <a:effectLst/>
                          <a:latin typeface="Agency FB" panose="020B0503020202020204" pitchFamily="34" charset="0"/>
                        </a:rPr>
                        <a:t>Cosecha y post-cosecha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>
                          <a:effectLst/>
                          <a:latin typeface="Agency FB" panose="020B0503020202020204" pitchFamily="34" charset="0"/>
                        </a:rPr>
                        <a:t>20 - 30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effectLst/>
                          <a:latin typeface="Agency FB" panose="020B0503020202020204" pitchFamily="34" charset="0"/>
                        </a:rPr>
                        <a:t>30 - 50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5614"/>
                  </a:ext>
                </a:extLst>
              </a:tr>
              <a:tr h="208753">
                <a:tc>
                  <a:txBody>
                    <a:bodyPr/>
                    <a:lstStyle/>
                    <a:p>
                      <a:r>
                        <a:rPr lang="es-MX" sz="1200">
                          <a:effectLst/>
                          <a:latin typeface="Agency FB" panose="020B0503020202020204" pitchFamily="34" charset="0"/>
                        </a:rPr>
                        <a:t>Dormancia (invierno)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>
                          <a:effectLst/>
                          <a:latin typeface="Agency FB" panose="020B0503020202020204" pitchFamily="34" charset="0"/>
                        </a:rPr>
                        <a:t>15 - 25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effectLst/>
                          <a:latin typeface="Agency FB" panose="020B0503020202020204" pitchFamily="34" charset="0"/>
                        </a:rPr>
                        <a:t>50 - 100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270147"/>
                  </a:ext>
                </a:extLst>
              </a:tr>
            </a:tbl>
          </a:graphicData>
        </a:graphic>
      </p:graphicFrame>
      <p:grpSp>
        <p:nvGrpSpPr>
          <p:cNvPr id="20" name="Grupo 19">
            <a:extLst>
              <a:ext uri="{FF2B5EF4-FFF2-40B4-BE49-F238E27FC236}">
                <a16:creationId xmlns:a16="http://schemas.microsoft.com/office/drawing/2014/main" id="{29A12E7B-3BFA-4617-A282-510F4D1642BF}"/>
              </a:ext>
            </a:extLst>
          </p:cNvPr>
          <p:cNvGrpSpPr/>
          <p:nvPr/>
        </p:nvGrpSpPr>
        <p:grpSpPr>
          <a:xfrm>
            <a:off x="9624826" y="1306998"/>
            <a:ext cx="1649864" cy="2793516"/>
            <a:chOff x="3644611" y="1285964"/>
            <a:chExt cx="1872387" cy="3170287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1F33A416-AE2C-4758-87BD-2D21404F9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9B65EEC-61DA-4F60-8111-5DD47BE0D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12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3311" r="23311"/>
          <a:stretch/>
        </p:blipFill>
        <p:spPr bwMode="auto">
          <a:xfrm>
            <a:off x="-52551" y="-115399"/>
            <a:ext cx="3331779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9A9B1ED-FF26-4B5F-B59D-38DCB9EC9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646" y="1151491"/>
            <a:ext cx="7931942" cy="4832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3D8A229-C41D-4C1E-9FA2-5BAC00B4EE81}"/>
              </a:ext>
            </a:extLst>
          </p:cNvPr>
          <p:cNvSpPr txBox="1"/>
          <p:nvPr/>
        </p:nvSpPr>
        <p:spPr>
          <a:xfrm>
            <a:off x="4367600" y="357188"/>
            <a:ext cx="6680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Distribución de productores beneficiados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E8CE3EB-6228-4B69-87AB-920DDD4A5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904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13783</TotalTime>
  <Words>5103</Words>
  <Application>Microsoft Office PowerPoint</Application>
  <PresentationFormat>Panorámica</PresentationFormat>
  <Paragraphs>356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Agency FB</vt:lpstr>
      <vt:lpstr>Arial</vt:lpstr>
      <vt:lpstr>Calibri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263</cp:revision>
  <dcterms:created xsi:type="dcterms:W3CDTF">2019-10-25T01:32:00Z</dcterms:created>
  <dcterms:modified xsi:type="dcterms:W3CDTF">2025-03-04T16:23:23Z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